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8" r:id="rId4"/>
    <p:sldId id="269" r:id="rId5"/>
    <p:sldId id="267" r:id="rId6"/>
    <p:sldId id="270" r:id="rId7"/>
    <p:sldId id="271" r:id="rId8"/>
    <p:sldId id="264" r:id="rId9"/>
    <p:sldId id="272" r:id="rId10"/>
    <p:sldId id="273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0000FF"/>
    <a:srgbClr val="0303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364C41-7C69-3E4D-78F6-1B3E678882AF}" v="595" vWet="599" dt="2023-05-22T22:57:32.889"/>
    <p1510:client id="{802E4E47-44FF-4347-9646-939B48D2A416}" v="788" dt="2023-05-22T01:07:57.819"/>
    <p1510:client id="{B4E20B5A-8F83-434B-82B3-765859E5A959}" v="5" dt="2023-05-22T22:56:27.4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444" y="-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30.05.2023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jpe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hyperlink" Target="https://app.powerbi.com/groups/me/reports/9220f5a5-07bf-4cd7-8891-c26888a3f09d/ReportSection1ecfdd445384c99911e4?experience=power-b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18F6E8B-15ED-43C7-94BA-91549A651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16BF5DF-AE31-36C3-898E-7D83AAE6F795}"/>
              </a:ext>
            </a:extLst>
          </p:cNvPr>
          <p:cNvSpPr txBox="1"/>
          <p:nvPr/>
        </p:nvSpPr>
        <p:spPr>
          <a:xfrm>
            <a:off x="876601" y="2707340"/>
            <a:ext cx="5836319" cy="143326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pt-BR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Projeto</a:t>
            </a:r>
            <a:r>
              <a:rPr lang="en-US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 de Pesquisa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pt-BR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Aplicativo</a:t>
            </a:r>
            <a:r>
              <a:rPr lang="en-US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 Abastece </a:t>
            </a:r>
            <a:r>
              <a:rPr lang="pt-BR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Aí</a:t>
            </a:r>
            <a:endParaRPr lang="pt-BR" sz="4800" dirty="0">
              <a:blipFill>
                <a:blip r:embed="rId2"/>
                <a:stretch>
                  <a:fillRect/>
                </a:stretch>
              </a:blipFill>
              <a:effectLst>
                <a:glow rad="25400">
                  <a:schemeClr val="tx1"/>
                </a:glow>
                <a:outerShdw blurRad="50800" dist="38100" dir="2700000" algn="tl" rotWithShape="0">
                  <a:srgbClr val="000099">
                    <a:alpha val="40000"/>
                  </a:srgbClr>
                </a:outerShdw>
              </a:effectLst>
              <a:latin typeface="Calibri"/>
              <a:ea typeface="+mj-ea"/>
              <a:cs typeface="Calibri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02C5CA55-26B8-2EBB-5F75-4CC86938D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0583" y="471748"/>
            <a:ext cx="2552007" cy="2552007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4162" y="4375587"/>
            <a:ext cx="4324849" cy="115329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5A3D6A58-DD21-088B-480D-1C546073DEDE}"/>
              </a:ext>
            </a:extLst>
          </p:cNvPr>
          <p:cNvSpPr txBox="1"/>
          <p:nvPr/>
        </p:nvSpPr>
        <p:spPr>
          <a:xfrm>
            <a:off x="2413000" y="693615"/>
            <a:ext cx="2743199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B86C2DE-74B3-926E-69FF-DE7FCE339A03}"/>
              </a:ext>
            </a:extLst>
          </p:cNvPr>
          <p:cNvSpPr txBox="1">
            <a:spLocks/>
          </p:cNvSpPr>
          <p:nvPr/>
        </p:nvSpPr>
        <p:spPr>
          <a:xfrm>
            <a:off x="2327818" y="1048871"/>
            <a:ext cx="4954525" cy="91392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Agradecimentos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7ADBE47-4E02-21F7-3B5D-6E2DD2AC842F}"/>
              </a:ext>
            </a:extLst>
          </p:cNvPr>
          <p:cNvSpPr txBox="1"/>
          <p:nvPr/>
        </p:nvSpPr>
        <p:spPr>
          <a:xfrm>
            <a:off x="454171" y="2132373"/>
            <a:ext cx="815788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1600" b="1" i="1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Todos da equipe gostaríamos de agradecer primeiramente a Ipiranga e Gama Academy pela oportunidade que nós foi dada, para uns o primeiro passo para uma nova carreira, para outros novos aprendizados e revisão de conhecimento já adquiridos.</a:t>
            </a:r>
          </a:p>
          <a:p>
            <a:pPr algn="just"/>
            <a:endParaRPr lang="pt-BR" sz="1600" b="1" i="1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pt-BR" sz="1600" b="1" i="1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Em segundo gostaríamos de agradecer ao professor Caio Santos, pela sua paciência com seus novos aprendizes e pela sua didática na disseminação de seu conhecimento, se mostrando sempre disponível para ajudar a nossa Equipe a qualquer momento que precisávamos.</a:t>
            </a:r>
          </a:p>
          <a:p>
            <a:pPr algn="just"/>
            <a:endParaRPr lang="pt-BR" sz="1600" b="1" i="1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algn="just"/>
            <a:r>
              <a:rPr lang="pt-BR" sz="1600" b="1" i="1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E por fim todos os membros da equipe gostariam de agradecer a cada um pelo desempenho e comprometimento com esse projeto.</a:t>
            </a: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7974B4FE-6C26-3A57-CDB6-2B1627BD2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20" y="4791691"/>
            <a:ext cx="4100815" cy="2034874"/>
          </a:xfrm>
          <a:prstGeom prst="rect">
            <a:avLst/>
          </a:prstGeom>
        </p:spPr>
      </p:pic>
      <p:pic>
        <p:nvPicPr>
          <p:cNvPr id="15" name="Imagem 14" descr="Tela de jogo de vídeo game&#10;&#10;Descrição gerada automaticamente com confiança média">
            <a:extLst>
              <a:ext uri="{FF2B5EF4-FFF2-40B4-BE49-F238E27FC236}">
                <a16:creationId xmlns:a16="http://schemas.microsoft.com/office/drawing/2014/main" id="{C8DE7422-58E2-7C7C-C2D1-17D4B1764E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973" y="4410932"/>
            <a:ext cx="4208554" cy="2415820"/>
          </a:xfrm>
          <a:prstGeom prst="rect">
            <a:avLst/>
          </a:prstGeom>
        </p:spPr>
      </p:pic>
      <p:pic>
        <p:nvPicPr>
          <p:cNvPr id="17" name="Imagem 16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47252271-8FD6-9B2D-284C-79BFFC4A1E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16" b="96715" l="4887" r="91353">
                        <a14:foregroundMark x1="8647" y1="48460" x2="7895" y2="46817"/>
                        <a14:foregroundMark x1="9398" y1="49487" x2="9774" y2="49487"/>
                        <a14:foregroundMark x1="6767" y1="45175" x2="6767" y2="45175"/>
                        <a14:foregroundMark x1="6767" y1="55647" x2="6767" y2="55647"/>
                        <a14:foregroundMark x1="87970" y1="56263" x2="87970" y2="56263"/>
                        <a14:foregroundMark x1="80451" y1="62834" x2="80451" y2="62834"/>
                        <a14:foregroundMark x1="81579" y1="66530" x2="81579" y2="66530"/>
                        <a14:foregroundMark x1="87594" y1="66530" x2="87594" y2="66530"/>
                        <a14:foregroundMark x1="67293" y1="63039" x2="67293" y2="63039"/>
                        <a14:foregroundMark x1="68797" y1="65092" x2="68797" y2="65092"/>
                        <a14:foregroundMark x1="67293" y1="65298" x2="67293" y2="65298"/>
                        <a14:foregroundMark x1="66541" y1="65298" x2="66541" y2="65298"/>
                        <a14:foregroundMark x1="88722" y1="28953" x2="88722" y2="28953"/>
                        <a14:foregroundMark x1="40226" y1="6571" x2="33083" y2="6366"/>
                        <a14:foregroundMark x1="48872" y1="6571" x2="48872" y2="6571"/>
                        <a14:foregroundMark x1="59774" y1="7187" x2="59774" y2="7187"/>
                        <a14:foregroundMark x1="48120" y1="4312" x2="48120" y2="4312"/>
                        <a14:foregroundMark x1="47368" y1="4312" x2="34211" y2="4517"/>
                        <a14:foregroundMark x1="63534" y1="5955" x2="63534" y2="5955"/>
                        <a14:foregroundMark x1="71429" y1="11294" x2="71429" y2="11294"/>
                        <a14:foregroundMark x1="74436" y1="12936" x2="74436" y2="12936"/>
                        <a14:foregroundMark x1="74436" y1="14579" x2="74436" y2="14579"/>
                        <a14:foregroundMark x1="84211" y1="17864" x2="84211" y2="17864"/>
                        <a14:foregroundMark x1="93609" y1="34292" x2="93609" y2="34292"/>
                        <a14:foregroundMark x1="91729" y1="35318" x2="91729" y2="35318"/>
                        <a14:foregroundMark x1="67293" y1="8008" x2="67293" y2="8008"/>
                        <a14:foregroundMark x1="40977" y1="75359" x2="40977" y2="75359"/>
                        <a14:foregroundMark x1="16917" y1="90349" x2="16917" y2="90349"/>
                        <a14:foregroundMark x1="39474" y1="89322" x2="39474" y2="89322"/>
                        <a14:foregroundMark x1="51880" y1="87680" x2="51880" y2="87680"/>
                        <a14:foregroundMark x1="43233" y1="82752" x2="43233" y2="82752"/>
                        <a14:foregroundMark x1="57895" y1="84600" x2="57895" y2="84600"/>
                        <a14:foregroundMark x1="53759" y1="83368" x2="53759" y2="83368"/>
                        <a14:foregroundMark x1="79699" y1="85832" x2="79699" y2="85832"/>
                        <a14:foregroundMark x1="78571" y1="87474" x2="78571" y2="87474"/>
                        <a14:foregroundMark x1="56391" y1="63655" x2="56391" y2="63655"/>
                        <a14:foregroundMark x1="55263" y1="62012" x2="55263" y2="62012"/>
                        <a14:foregroundMark x1="41353" y1="61602" x2="41353" y2="61602"/>
                        <a14:foregroundMark x1="43609" y1="63860" x2="43609" y2="63860"/>
                        <a14:foregroundMark x1="48120" y1="67351" x2="48120" y2="67351"/>
                        <a14:foregroundMark x1="40226" y1="65092" x2="40226" y2="65092"/>
                        <a14:foregroundMark x1="75564" y1="86242" x2="75564" y2="86242"/>
                        <a14:foregroundMark x1="71429" y1="91581" x2="71429" y2="91581"/>
                        <a14:foregroundMark x1="39474" y1="95893" x2="39474" y2="95893"/>
                        <a14:foregroundMark x1="40602" y1="96715" x2="40602" y2="96715"/>
                        <a14:foregroundMark x1="63910" y1="95072" x2="63910" y2="95072"/>
                        <a14:foregroundMark x1="25564" y1="19918" x2="25564" y2="19918"/>
                        <a14:foregroundMark x1="25564" y1="20945" x2="25564" y2="20945"/>
                        <a14:foregroundMark x1="24060" y1="19302" x2="25564" y2="19302"/>
                        <a14:foregroundMark x1="23684" y1="18275" x2="23684" y2="18275"/>
                        <a14:foregroundMark x1="25188" y1="15811" x2="25188" y2="15811"/>
                        <a14:foregroundMark x1="24812" y1="14374" x2="24812" y2="14374"/>
                        <a14:foregroundMark x1="51504" y1="821" x2="50376" y2="1232"/>
                        <a14:foregroundMark x1="60902" y1="2053" x2="60902" y2="2053"/>
                        <a14:foregroundMark x1="4887" y1="55441" x2="4887" y2="55441"/>
                        <a14:foregroundMark x1="6767" y1="57906" x2="6767" y2="57906"/>
                        <a14:foregroundMark x1="7895" y1="59138" x2="7895" y2="59138"/>
                        <a14:foregroundMark x1="11654" y1="59959" x2="11654" y2="59959"/>
                        <a14:foregroundMark x1="13910" y1="60575" x2="13910" y2="60575"/>
                        <a14:foregroundMark x1="16917" y1="82546" x2="18797" y2="82136"/>
                        <a14:foregroundMark x1="23308" y1="11294" x2="23308" y2="11294"/>
                        <a14:foregroundMark x1="24436" y1="22998" x2="24436" y2="22998"/>
                        <a14:foregroundMark x1="24060" y1="21971" x2="24060" y2="21971"/>
                        <a14:foregroundMark x1="23684" y1="20534" x2="23684" y2="20534"/>
                        <a14:foregroundMark x1="24812" y1="16016" x2="24812" y2="16016"/>
                        <a14:foregroundMark x1="24060" y1="17043" x2="24060" y2="17043"/>
                        <a14:foregroundMark x1="25188" y1="14168" x2="25188" y2="14168"/>
                        <a14:foregroundMark x1="25188" y1="13347" x2="25564" y2="13347"/>
                        <a14:backgroundMark x1="4135" y1="5544" x2="4135" y2="5544"/>
                        <a14:backgroundMark x1="4135" y1="5544" x2="4135" y2="5544"/>
                        <a14:backgroundMark x1="4135" y1="5544" x2="4135" y2="5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2100">
            <a:off x="9604572" y="2656407"/>
            <a:ext cx="2332589" cy="427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4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9933" y="5922019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A9D719B-43DD-6B91-585F-62EE76786FA0}"/>
              </a:ext>
            </a:extLst>
          </p:cNvPr>
          <p:cNvSpPr txBox="1"/>
          <p:nvPr/>
        </p:nvSpPr>
        <p:spPr>
          <a:xfrm>
            <a:off x="71717" y="1951458"/>
            <a:ext cx="89968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Este é um Projeto Integrador do Bootcamp Inclusão Tech Inteligência de Dados realizado pela Gama Academy patrocinado pela Ipiranga Tech, no qual realizamos uma pesquisa sobre o uso do App </a:t>
            </a:r>
            <a:r>
              <a:rPr lang="pt-BR" sz="2000" b="1" u="sng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Arial"/>
              </a:rPr>
              <a:t>Abastece Aí</a:t>
            </a:r>
            <a:r>
              <a:rPr lang="pt-BR" sz="20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 dos Postos Ipiranga.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CD0069C-4C16-94A8-7FFD-F31BAD15DF1B}"/>
              </a:ext>
            </a:extLst>
          </p:cNvPr>
          <p:cNvSpPr txBox="1"/>
          <p:nvPr/>
        </p:nvSpPr>
        <p:spPr>
          <a:xfrm>
            <a:off x="3574606" y="-9564"/>
            <a:ext cx="4763429" cy="523220"/>
          </a:xfrm>
          <a:prstGeom prst="rect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  <a:scene3d>
              <a:camera prst="orthographicFront"/>
              <a:lightRig rig="balanced" dir="t"/>
            </a:scene3d>
            <a:sp3d>
              <a:bevelT w="12700" h="101600"/>
              <a:bevelB w="44450" h="101600"/>
            </a:sp3d>
          </a:bodyPr>
          <a:lstStyle/>
          <a:p>
            <a:pPr algn="ctr"/>
            <a:r>
              <a:rPr lang="pt-BR" sz="2800" b="1" i="1" dirty="0">
                <a:blipFill dpi="0" rotWithShape="1">
                  <a:blip r:embed="rId4"/>
                  <a:srcRect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8000" dist="101600" dir="5400000" sy="-100000" algn="bl" rotWithShape="0"/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Pesquisa do Aplicativo</a:t>
            </a:r>
          </a:p>
        </p:txBody>
      </p:sp>
      <p:pic>
        <p:nvPicPr>
          <p:cNvPr id="10" name="Imagem 9" descr="Uma imagem contendo placa, frente, pessoas, grande&#10;&#10;Descrição gerada automaticamente">
            <a:extLst>
              <a:ext uri="{FF2B5EF4-FFF2-40B4-BE49-F238E27FC236}">
                <a16:creationId xmlns:a16="http://schemas.microsoft.com/office/drawing/2014/main" id="{13AEBABF-88DC-1240-0208-DEDAB654586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687" y="868926"/>
            <a:ext cx="753266" cy="75326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46A3009-40CB-C1DA-333D-C13F28F0B3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1006" y="3831198"/>
            <a:ext cx="1558054" cy="20000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6430239C-29EE-B248-F5EC-7BE60C2F3C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409" y="3831198"/>
            <a:ext cx="1558800" cy="19634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B624E456-6D91-1672-715A-8A3A9FED02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42678" y="3831198"/>
            <a:ext cx="1558800" cy="19634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3F7E0AE8-4C84-7B9E-E509-7289F81059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83795" y="3843633"/>
            <a:ext cx="1421937" cy="1962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8779904F-68F8-8D1B-1223-0300A80A3A50}"/>
              </a:ext>
            </a:extLst>
          </p:cNvPr>
          <p:cNvSpPr txBox="1"/>
          <p:nvPr/>
        </p:nvSpPr>
        <p:spPr>
          <a:xfrm>
            <a:off x="2244068" y="3197640"/>
            <a:ext cx="5004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Equipe do Projeto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D09EB92-8EF3-5CA3-C129-1F215907F7A4}"/>
              </a:ext>
            </a:extLst>
          </p:cNvPr>
          <p:cNvSpPr txBox="1"/>
          <p:nvPr/>
        </p:nvSpPr>
        <p:spPr>
          <a:xfrm>
            <a:off x="7390235" y="584622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Rafael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A53233B-3186-DD75-F00E-97121E97C0E1}"/>
              </a:ext>
            </a:extLst>
          </p:cNvPr>
          <p:cNvSpPr txBox="1"/>
          <p:nvPr/>
        </p:nvSpPr>
        <p:spPr>
          <a:xfrm>
            <a:off x="282519" y="583120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Ângela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C568B549-B533-56A3-58B7-73A6296D90C4}"/>
              </a:ext>
            </a:extLst>
          </p:cNvPr>
          <p:cNvSpPr txBox="1"/>
          <p:nvPr/>
        </p:nvSpPr>
        <p:spPr>
          <a:xfrm>
            <a:off x="2032280" y="584622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Caroline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75D1EA00-ECEC-B7CC-14F5-300410BF1582}"/>
              </a:ext>
            </a:extLst>
          </p:cNvPr>
          <p:cNvSpPr txBox="1"/>
          <p:nvPr/>
        </p:nvSpPr>
        <p:spPr>
          <a:xfrm>
            <a:off x="5465915" y="5846220"/>
            <a:ext cx="1657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Wanderson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B8B94BE4-896B-500D-9441-9B62207A1D8E}"/>
              </a:ext>
            </a:extLst>
          </p:cNvPr>
          <p:cNvSpPr txBox="1"/>
          <p:nvPr/>
        </p:nvSpPr>
        <p:spPr>
          <a:xfrm>
            <a:off x="3843314" y="584622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Mateus</a:t>
            </a:r>
          </a:p>
        </p:txBody>
      </p:sp>
      <p:pic>
        <p:nvPicPr>
          <p:cNvPr id="3" name="Imagem 2" descr="Homem de camisa azul olhando para a câmera&#10;&#10;Descrição gerada automaticamente">
            <a:extLst>
              <a:ext uri="{FF2B5EF4-FFF2-40B4-BE49-F238E27FC236}">
                <a16:creationId xmlns:a16="http://schemas.microsoft.com/office/drawing/2014/main" id="{B95E58AD-560F-780E-DD41-82076832048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611" y="3831197"/>
            <a:ext cx="1554480" cy="20141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8356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4391" y="2838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4F2EF46-9E09-0DE1-F453-6298FE88D3C4}"/>
              </a:ext>
            </a:extLst>
          </p:cNvPr>
          <p:cNvSpPr txBox="1"/>
          <p:nvPr/>
        </p:nvSpPr>
        <p:spPr>
          <a:xfrm>
            <a:off x="53788" y="631715"/>
            <a:ext cx="90151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Gerenciamento do Projeto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alcançar nossos objetivos, utilizamos uma abordagem metodológica baseada em princípios ágeis, utilizando as metodologias Scrum e Kanban para gerenciar o processo de coleta de dados, análise e visualização dos resultados.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A05037AB-1B50-2839-CDD2-EA44CEE92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05" y="1523052"/>
            <a:ext cx="12066494" cy="529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01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8553" y="516301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489AF73-020C-0508-0F81-1A51A6BEEC3C}"/>
              </a:ext>
            </a:extLst>
          </p:cNvPr>
          <p:cNvSpPr txBox="1"/>
          <p:nvPr/>
        </p:nvSpPr>
        <p:spPr>
          <a:xfrm>
            <a:off x="32112" y="666250"/>
            <a:ext cx="903642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Planejamento e Coleta de Dados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Iniciamos o processo com o estabelecimento de metas claras e a definição das questões de pesquisa. Para a coleta de dados, optamos por utilizar um formulário online, especificamente o Google Forms, que nos permitiu criar um questionário estruturado e de fácil acesso para os participantes. O formulário foi projetado para capturar informações demográficas, o nível de conhecimento do aplicativo, o padrão de uso e a satisfação dos usuários.</a:t>
            </a: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7E6CDE2-4C6C-FCE7-BD9A-E17645B924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682" y="2047874"/>
            <a:ext cx="6836100" cy="472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47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9A9B655-A105-0162-96CA-D523B6D8ABE5}"/>
              </a:ext>
            </a:extLst>
          </p:cNvPr>
          <p:cNvSpPr txBox="1"/>
          <p:nvPr/>
        </p:nvSpPr>
        <p:spPr>
          <a:xfrm>
            <a:off x="176840" y="786766"/>
            <a:ext cx="88916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Armazenamento &amp; Compartilhamento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Utilizamos a ferramenta de versionamento GitHub para armazenamento de todos os arquivos utilizados no projeto para compartilhamento das informações de maneira centralizada.</a:t>
            </a: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2B004DE3-2903-A025-33BE-3C2D2C7E00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211" y="1732604"/>
            <a:ext cx="7034242" cy="502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450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CBA85DD-D7AD-2D66-9786-3CE23BDF1608}"/>
              </a:ext>
            </a:extLst>
          </p:cNvPr>
          <p:cNvSpPr txBox="1"/>
          <p:nvPr/>
        </p:nvSpPr>
        <p:spPr>
          <a:xfrm>
            <a:off x="80682" y="792361"/>
            <a:ext cx="898785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Análise de Dados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Após a coleta dos dados, realizamos a estruturação dos dados utilizando o Microsoft Excel. Criamos uma estrutura adequada para armazenar as informações coletadas, garantindo a integridade e organização dos dados. 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CAD1F1F-F252-B7A8-0EB4-770697B8F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85" y="1899477"/>
            <a:ext cx="9448800" cy="483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92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612461F-7774-B0F6-2E52-8760230CE49E}"/>
              </a:ext>
            </a:extLst>
          </p:cNvPr>
          <p:cNvSpPr txBox="1"/>
          <p:nvPr/>
        </p:nvSpPr>
        <p:spPr>
          <a:xfrm>
            <a:off x="176839" y="780860"/>
            <a:ext cx="88916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Design de Interface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 Para edição das imagens que foram utilizadas no projeto, trabalhamos com o Software Adobe Fireworks, a criação dos diversos Layouts do Projeto foi utilizado o software Microsoft Power Point.</a:t>
            </a: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AA6656E-930F-CB33-BA0A-68B032685C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258" y="1769994"/>
            <a:ext cx="9914965" cy="496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8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02C5CA55-26B8-2EBB-5F75-4CC86938D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92" y="-1033306"/>
            <a:ext cx="3400113" cy="3419652"/>
          </a:xfrm>
          <a:prstGeom prst="rect">
            <a:avLst/>
          </a:prstGeom>
        </p:spPr>
      </p:pic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3246" y="6130778"/>
            <a:ext cx="2342662" cy="624059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89776F3-334C-70E4-656C-D2CD0EA06DBC}"/>
              </a:ext>
            </a:extLst>
          </p:cNvPr>
          <p:cNvSpPr txBox="1"/>
          <p:nvPr/>
        </p:nvSpPr>
        <p:spPr>
          <a:xfrm>
            <a:off x="72570" y="1669142"/>
            <a:ext cx="8427357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Calibri"/>
            </a:endParaRPr>
          </a:p>
          <a:p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Arial"/>
            </a:endParaRPr>
          </a:p>
          <a:p>
            <a:endParaRPr lang="pt-BR" dirty="0">
              <a:latin typeface="Arial"/>
              <a:ea typeface="+mn-lt"/>
              <a:cs typeface="Arial"/>
            </a:endParaRPr>
          </a:p>
          <a:p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Calibri"/>
            </a:endParaRPr>
          </a:p>
          <a:p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BA047E6-986D-D899-F29B-2F472911A91E}"/>
              </a:ext>
            </a:extLst>
          </p:cNvPr>
          <p:cNvSpPr txBox="1"/>
          <p:nvPr/>
        </p:nvSpPr>
        <p:spPr>
          <a:xfrm>
            <a:off x="72570" y="1599362"/>
            <a:ext cx="8995964" cy="47705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1600" b="1" i="1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Objetivos do Dashboard:</a:t>
            </a:r>
          </a:p>
          <a:p>
            <a:pPr algn="just"/>
            <a:endParaRPr lang="pt-BR" sz="1600" b="1" i="1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Avaliar o nível de conhecimento do aplicativo Ipiranga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Nosso primeiro objetivo foi determinar o grau de conhecimento que as pessoas têm em relação ao aplicativo da Ipiranga. Queríamos entender se ele é amplamente conhecido e utilizado ou se ainda existe um potencial para aumentar a sua divulgação.</a:t>
            </a: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Explorar características demográficas, incluindo gênero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Além do conhecimento do aplicativo, também buscamos coletar dados demográficos dos participantes, como gênero, idade e região de residência. Essas informações nos permitem identificar possíveis variações no conhecimento e no uso do aplicativo em diferentes grupos, incluindo uma análise específica por gênero.</a:t>
            </a: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Analisar o padrão de uso do aplicativo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entender melhor como as pessoas estão utilizando o aplicativo da Ipiranga, investigamos o padrão de uso em termos de frequência, funcionalidades mais utilizadas e finalidades principais. Esses insights podem ajudar a empresa a aprimorar a experiência do usuário e adaptar as funcionalidades de acordo com as necessidades e preferências dos usuários.</a:t>
            </a: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/>
              </a:rPr>
              <a:t>Avaliar a satisfação dos usuários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cs typeface="Calibri"/>
              </a:rPr>
              <a:t>: Por fim, o objetivo final deste estudo foi avaliar a satisfação geral dos usuários com o aplicativo Ipiranga. Buscamos compreender se o aplicativo atende às expectativas dos usuários, se suas funcionalidades são consideradas úteis.</a:t>
            </a:r>
          </a:p>
        </p:txBody>
      </p:sp>
    </p:spTree>
    <p:extLst>
      <p:ext uri="{BB962C8B-B14F-4D97-AF65-F5344CB8AC3E}">
        <p14:creationId xmlns:p14="http://schemas.microsoft.com/office/powerpoint/2010/main" val="691540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BCD9770E-AD60-F11F-A6B5-4F6AE820C24D}"/>
              </a:ext>
            </a:extLst>
          </p:cNvPr>
          <p:cNvSpPr txBox="1"/>
          <p:nvPr/>
        </p:nvSpPr>
        <p:spPr>
          <a:xfrm>
            <a:off x="176839" y="795049"/>
            <a:ext cx="88916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Visualização de Dados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criar visualizações mais avançadas e intuitivas dos resultados, utilizamos a ferramenta Power BI. Com ela, pudemos criar painéis interativos, gráficos dinâmicos e relatórios personalizados. Isso nos permitiu apresentar os resultados de forma clara e acessível, tornando mais fácil a interpretação dos dados, como podem ver: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11" name="Imagem 10" descr="Interface gráfica do usuário, Aplicativo&#10;&#10;Descrição gerada automaticamente">
            <a:hlinkClick r:id="rId4"/>
            <a:extLst>
              <a:ext uri="{FF2B5EF4-FFF2-40B4-BE49-F238E27FC236}">
                <a16:creationId xmlns:a16="http://schemas.microsoft.com/office/drawing/2014/main" id="{9305464D-B595-D8DE-0554-E4292302C4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036" y="2058835"/>
            <a:ext cx="8346141" cy="469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1066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613</TotalTime>
  <Words>656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7" baseType="lpstr">
      <vt:lpstr>Arial</vt:lpstr>
      <vt:lpstr>Arial,Sans-Serif</vt:lpstr>
      <vt:lpstr>Brush Script MT</vt:lpstr>
      <vt:lpstr>Calibri</vt:lpstr>
      <vt:lpstr>Calibri Light</vt:lpstr>
      <vt:lpstr>Verdana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WANDERSON ALBERTO SILVEIRA ANDRADE SANTOS</cp:lastModifiedBy>
  <cp:revision>306</cp:revision>
  <dcterms:created xsi:type="dcterms:W3CDTF">2023-05-21T23:17:42Z</dcterms:created>
  <dcterms:modified xsi:type="dcterms:W3CDTF">2023-05-30T18:29:06Z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d0459ad-4eb7-43ee-b2e0-a4f39d08f16c_Enabled">
    <vt:lpwstr>true</vt:lpwstr>
  </property>
  <property fmtid="{D5CDD505-2E9C-101B-9397-08002B2CF9AE}" pid="3" name="MSIP_Label_ad0459ad-4eb7-43ee-b2e0-a4f39d08f16c_SetDate">
    <vt:lpwstr>2023-05-23T01:05:25Z</vt:lpwstr>
  </property>
  <property fmtid="{D5CDD505-2E9C-101B-9397-08002B2CF9AE}" pid="4" name="MSIP_Label_ad0459ad-4eb7-43ee-b2e0-a4f39d08f16c_Method">
    <vt:lpwstr>Standard</vt:lpwstr>
  </property>
  <property fmtid="{D5CDD505-2E9C-101B-9397-08002B2CF9AE}" pid="5" name="MSIP_Label_ad0459ad-4eb7-43ee-b2e0-a4f39d08f16c_Name">
    <vt:lpwstr>Private</vt:lpwstr>
  </property>
  <property fmtid="{D5CDD505-2E9C-101B-9397-08002B2CF9AE}" pid="6" name="MSIP_Label_ad0459ad-4eb7-43ee-b2e0-a4f39d08f16c_SiteId">
    <vt:lpwstr>1b5ba8a2-315d-45ce-959a-42b748c01de7</vt:lpwstr>
  </property>
  <property fmtid="{D5CDD505-2E9C-101B-9397-08002B2CF9AE}" pid="7" name="MSIP_Label_ad0459ad-4eb7-43ee-b2e0-a4f39d08f16c_ActionId">
    <vt:lpwstr>60551f75-d527-4946-be30-8675bf45e92a</vt:lpwstr>
  </property>
  <property fmtid="{D5CDD505-2E9C-101B-9397-08002B2CF9AE}" pid="8" name="MSIP_Label_ad0459ad-4eb7-43ee-b2e0-a4f39d08f16c_ContentBits">
    <vt:lpwstr>0</vt:lpwstr>
  </property>
</Properties>
</file>

<file path=docProps/thumbnail.jpeg>
</file>